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78" r:id="rId3"/>
    <p:sldId id="302" r:id="rId4"/>
    <p:sldId id="301" r:id="rId5"/>
    <p:sldId id="271" r:id="rId6"/>
    <p:sldId id="289" r:id="rId7"/>
    <p:sldId id="300" r:id="rId8"/>
    <p:sldId id="272" r:id="rId9"/>
    <p:sldId id="286" r:id="rId10"/>
    <p:sldId id="287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11B"/>
    <a:srgbClr val="5EB2CA"/>
    <a:srgbClr val="FFAF00"/>
    <a:srgbClr val="3C5772"/>
    <a:srgbClr val="FFFFFF"/>
    <a:srgbClr val="E5EBF7"/>
    <a:srgbClr val="F4F7FA"/>
    <a:srgbClr val="333333"/>
    <a:srgbClr val="DEE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2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85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projectteam.com" TargetMode="External"/><Relationship Id="rId1" Type="http://schemas.openxmlformats.org/officeDocument/2006/relationships/hyperlink" Target="http://www.projectteam.com/nps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projectteam.com" TargetMode="External"/><Relationship Id="rId1" Type="http://schemas.openxmlformats.org/officeDocument/2006/relationships/hyperlink" Target="http://www.projectteam.com/np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54E72-A3CF-4968-9C7E-190D8DDDAB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DB5862-6C98-4850-901B-D8DF65754B61}">
      <dgm:prSet phldrT="[Text]"/>
      <dgm:spPr>
        <a:solidFill>
          <a:srgbClr val="5EB2CA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Resources: www.projectteam.com/nps</a:t>
          </a:r>
          <a:endParaRPr lang="en-US" dirty="0">
            <a:solidFill>
              <a:schemeClr val="tx1"/>
            </a:solidFill>
          </a:endParaRPr>
        </a:p>
      </dgm:t>
    </dgm:pt>
    <dgm:pt modelId="{D40CC4C5-DDBD-4877-9518-0EA5EF51E538}" type="parTrans" cxnId="{ADCA9A87-C1E9-4FE0-9991-64756DF2800F}">
      <dgm:prSet/>
      <dgm:spPr/>
      <dgm:t>
        <a:bodyPr/>
        <a:lstStyle/>
        <a:p>
          <a:endParaRPr lang="en-US"/>
        </a:p>
      </dgm:t>
    </dgm:pt>
    <dgm:pt modelId="{FC4F6776-2474-42DE-B506-27BBA1653C76}" type="sibTrans" cxnId="{ADCA9A87-C1E9-4FE0-9991-64756DF2800F}">
      <dgm:prSet/>
      <dgm:spPr/>
      <dgm:t>
        <a:bodyPr/>
        <a:lstStyle/>
        <a:p>
          <a:endParaRPr lang="en-US"/>
        </a:p>
      </dgm:t>
    </dgm:pt>
    <dgm:pt modelId="{2C7CF644-7421-4252-8ECF-7CC439A7F985}">
      <dgm:prSet phldrT="[Text]"/>
      <dgm:spPr>
        <a:solidFill>
          <a:srgbClr val="FFAF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</a:rPr>
            <a:t>Help: </a:t>
          </a:r>
          <a:r>
            <a:rPr lang="en-US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support@projectteam.com</a:t>
          </a:r>
          <a:endParaRPr lang="en-US" dirty="0">
            <a:solidFill>
              <a:schemeClr val="tx1"/>
            </a:solidFill>
          </a:endParaRPr>
        </a:p>
      </dgm:t>
    </dgm:pt>
    <dgm:pt modelId="{2936C406-2EBF-421A-AC6D-B017B5F1253F}" type="parTrans" cxnId="{E55A3D9B-DA99-4A95-9F58-FF3B2016F9FE}">
      <dgm:prSet/>
      <dgm:spPr/>
      <dgm:t>
        <a:bodyPr/>
        <a:lstStyle/>
        <a:p>
          <a:endParaRPr lang="en-US"/>
        </a:p>
      </dgm:t>
    </dgm:pt>
    <dgm:pt modelId="{ED6238DC-822A-4325-9482-DBDD378871AB}" type="sibTrans" cxnId="{E55A3D9B-DA99-4A95-9F58-FF3B2016F9FE}">
      <dgm:prSet/>
      <dgm:spPr/>
      <dgm:t>
        <a:bodyPr/>
        <a:lstStyle/>
        <a:p>
          <a:endParaRPr lang="en-US"/>
        </a:p>
      </dgm:t>
    </dgm:pt>
    <dgm:pt modelId="{0752B668-F8EA-4EAC-9B2F-EC0FCAE46B9A}" type="pres">
      <dgm:prSet presAssocID="{38554E72-A3CF-4968-9C7E-190D8DDDABF8}" presName="linear" presStyleCnt="0">
        <dgm:presLayoutVars>
          <dgm:dir/>
          <dgm:animLvl val="lvl"/>
          <dgm:resizeHandles val="exact"/>
        </dgm:presLayoutVars>
      </dgm:prSet>
      <dgm:spPr/>
    </dgm:pt>
    <dgm:pt modelId="{57F70661-2AC6-401D-AF8C-B22543642D56}" type="pres">
      <dgm:prSet presAssocID="{CDDB5862-6C98-4850-901B-D8DF65754B61}" presName="parentLin" presStyleCnt="0"/>
      <dgm:spPr/>
    </dgm:pt>
    <dgm:pt modelId="{925B38D7-8C98-4FAC-A450-B7144B04FDA2}" type="pres">
      <dgm:prSet presAssocID="{CDDB5862-6C98-4850-901B-D8DF65754B61}" presName="parentLeftMargin" presStyleLbl="node1" presStyleIdx="0" presStyleCnt="2"/>
      <dgm:spPr/>
    </dgm:pt>
    <dgm:pt modelId="{97145D4C-0933-4144-A120-BFABF2B48D5D}" type="pres">
      <dgm:prSet presAssocID="{CDDB5862-6C98-4850-901B-D8DF65754B61}" presName="parentText" presStyleLbl="node1" presStyleIdx="0" presStyleCnt="2" custLinFactNeighborX="-2344" custLinFactNeighborY="79645">
        <dgm:presLayoutVars>
          <dgm:chMax val="0"/>
          <dgm:bulletEnabled val="1"/>
        </dgm:presLayoutVars>
      </dgm:prSet>
      <dgm:spPr/>
    </dgm:pt>
    <dgm:pt modelId="{692C189C-6423-4BEE-B036-8D46DBFFCA19}" type="pres">
      <dgm:prSet presAssocID="{CDDB5862-6C98-4850-901B-D8DF65754B61}" presName="negativeSpace" presStyleCnt="0"/>
      <dgm:spPr/>
    </dgm:pt>
    <dgm:pt modelId="{009D4037-FF98-4F90-8F66-CE65E1E14E28}" type="pres">
      <dgm:prSet presAssocID="{CDDB5862-6C98-4850-901B-D8DF65754B61}" presName="childText" presStyleLbl="conFgAcc1" presStyleIdx="0" presStyleCnt="2" custScaleY="293601" custLinFactY="56773" custLinFactNeighborX="871" custLinFactNeighborY="100000">
        <dgm:presLayoutVars>
          <dgm:bulletEnabled val="1"/>
        </dgm:presLayoutVars>
      </dgm:prSet>
      <dgm:spPr>
        <a:solidFill>
          <a:srgbClr val="F4F7FA">
            <a:alpha val="90000"/>
          </a:srgbClr>
        </a:solidFill>
        <a:ln>
          <a:noFill/>
        </a:ln>
      </dgm:spPr>
    </dgm:pt>
    <dgm:pt modelId="{17222EBC-B7EB-4A6D-8097-AF50B11548BF}" type="pres">
      <dgm:prSet presAssocID="{FC4F6776-2474-42DE-B506-27BBA1653C76}" presName="spaceBetweenRectangles" presStyleCnt="0"/>
      <dgm:spPr/>
    </dgm:pt>
    <dgm:pt modelId="{D320A82E-D24F-4088-BE67-C74FD997A89E}" type="pres">
      <dgm:prSet presAssocID="{2C7CF644-7421-4252-8ECF-7CC439A7F985}" presName="parentLin" presStyleCnt="0"/>
      <dgm:spPr/>
    </dgm:pt>
    <dgm:pt modelId="{CE249299-4B3B-4A76-BDBB-575BA94BF17A}" type="pres">
      <dgm:prSet presAssocID="{2C7CF644-7421-4252-8ECF-7CC439A7F985}" presName="parentLeftMargin" presStyleLbl="node1" presStyleIdx="0" presStyleCnt="2"/>
      <dgm:spPr/>
    </dgm:pt>
    <dgm:pt modelId="{91A66B6F-4C45-42EC-8B12-5E6BC5EA8849}" type="pres">
      <dgm:prSet presAssocID="{2C7CF644-7421-4252-8ECF-7CC439A7F985}" presName="parentText" presStyleLbl="node1" presStyleIdx="1" presStyleCnt="2" custLinFactNeighborX="-20312" custLinFactNeighborY="72682">
        <dgm:presLayoutVars>
          <dgm:chMax val="0"/>
          <dgm:bulletEnabled val="1"/>
        </dgm:presLayoutVars>
      </dgm:prSet>
      <dgm:spPr/>
    </dgm:pt>
    <dgm:pt modelId="{141AD82B-4CF4-40D5-830A-DB90F216A7A9}" type="pres">
      <dgm:prSet presAssocID="{2C7CF644-7421-4252-8ECF-7CC439A7F985}" presName="negativeSpace" presStyleCnt="0"/>
      <dgm:spPr/>
    </dgm:pt>
    <dgm:pt modelId="{5ED88D38-6847-42AD-BD9C-F28F6CAFB97A}" type="pres">
      <dgm:prSet presAssocID="{2C7CF644-7421-4252-8ECF-7CC439A7F985}" presName="childText" presStyleLbl="conFgAcc1" presStyleIdx="1" presStyleCnt="2" custScaleY="162681" custLinFactY="26685" custLinFactNeighborX="-234" custLinFactNeighborY="100000">
        <dgm:presLayoutVars>
          <dgm:bulletEnabled val="1"/>
        </dgm:presLayoutVars>
      </dgm:prSet>
      <dgm:spPr>
        <a:solidFill>
          <a:srgbClr val="F4F7FA">
            <a:alpha val="90000"/>
          </a:srgbClr>
        </a:solidFill>
        <a:ln>
          <a:noFill/>
        </a:ln>
      </dgm:spPr>
    </dgm:pt>
  </dgm:ptLst>
  <dgm:cxnLst>
    <dgm:cxn modelId="{4B42FA06-C2A4-496A-A9B8-44FDB2AA06FF}" type="presOf" srcId="{2C7CF644-7421-4252-8ECF-7CC439A7F985}" destId="{CE249299-4B3B-4A76-BDBB-575BA94BF17A}" srcOrd="0" destOrd="0" presId="urn:microsoft.com/office/officeart/2005/8/layout/list1"/>
    <dgm:cxn modelId="{E3728A3D-7D77-431D-BFE5-61717EE60861}" type="presOf" srcId="{38554E72-A3CF-4968-9C7E-190D8DDDABF8}" destId="{0752B668-F8EA-4EAC-9B2F-EC0FCAE46B9A}" srcOrd="0" destOrd="0" presId="urn:microsoft.com/office/officeart/2005/8/layout/list1"/>
    <dgm:cxn modelId="{45CAF653-B621-40FB-AE40-F928F96BB733}" type="presOf" srcId="{2C7CF644-7421-4252-8ECF-7CC439A7F985}" destId="{91A66B6F-4C45-42EC-8B12-5E6BC5EA8849}" srcOrd="1" destOrd="0" presId="urn:microsoft.com/office/officeart/2005/8/layout/list1"/>
    <dgm:cxn modelId="{ADCA9A87-C1E9-4FE0-9991-64756DF2800F}" srcId="{38554E72-A3CF-4968-9C7E-190D8DDDABF8}" destId="{CDDB5862-6C98-4850-901B-D8DF65754B61}" srcOrd="0" destOrd="0" parTransId="{D40CC4C5-DDBD-4877-9518-0EA5EF51E538}" sibTransId="{FC4F6776-2474-42DE-B506-27BBA1653C76}"/>
    <dgm:cxn modelId="{E55A3D9B-DA99-4A95-9F58-FF3B2016F9FE}" srcId="{38554E72-A3CF-4968-9C7E-190D8DDDABF8}" destId="{2C7CF644-7421-4252-8ECF-7CC439A7F985}" srcOrd="1" destOrd="0" parTransId="{2936C406-2EBF-421A-AC6D-B017B5F1253F}" sibTransId="{ED6238DC-822A-4325-9482-DBDD378871AB}"/>
    <dgm:cxn modelId="{94903DE0-BE2E-42D0-BA2C-2413AC455AE8}" type="presOf" srcId="{CDDB5862-6C98-4850-901B-D8DF65754B61}" destId="{925B38D7-8C98-4FAC-A450-B7144B04FDA2}" srcOrd="0" destOrd="0" presId="urn:microsoft.com/office/officeart/2005/8/layout/list1"/>
    <dgm:cxn modelId="{7B3D9EED-8E46-497F-A6EE-A65BF06C0BC5}" type="presOf" srcId="{CDDB5862-6C98-4850-901B-D8DF65754B61}" destId="{97145D4C-0933-4144-A120-BFABF2B48D5D}" srcOrd="1" destOrd="0" presId="urn:microsoft.com/office/officeart/2005/8/layout/list1"/>
    <dgm:cxn modelId="{C50DF50A-1872-43ED-A943-F569C6A9D685}" type="presParOf" srcId="{0752B668-F8EA-4EAC-9B2F-EC0FCAE46B9A}" destId="{57F70661-2AC6-401D-AF8C-B22543642D56}" srcOrd="0" destOrd="0" presId="urn:microsoft.com/office/officeart/2005/8/layout/list1"/>
    <dgm:cxn modelId="{0EEFC320-1223-4097-9DA4-23DE6A583F6C}" type="presParOf" srcId="{57F70661-2AC6-401D-AF8C-B22543642D56}" destId="{925B38D7-8C98-4FAC-A450-B7144B04FDA2}" srcOrd="0" destOrd="0" presId="urn:microsoft.com/office/officeart/2005/8/layout/list1"/>
    <dgm:cxn modelId="{985C6791-8B7E-4BBD-855C-3FEFFD3AB420}" type="presParOf" srcId="{57F70661-2AC6-401D-AF8C-B22543642D56}" destId="{97145D4C-0933-4144-A120-BFABF2B48D5D}" srcOrd="1" destOrd="0" presId="urn:microsoft.com/office/officeart/2005/8/layout/list1"/>
    <dgm:cxn modelId="{2C9EC1CF-C17E-4CCE-9BCD-8E119C6D36EB}" type="presParOf" srcId="{0752B668-F8EA-4EAC-9B2F-EC0FCAE46B9A}" destId="{692C189C-6423-4BEE-B036-8D46DBFFCA19}" srcOrd="1" destOrd="0" presId="urn:microsoft.com/office/officeart/2005/8/layout/list1"/>
    <dgm:cxn modelId="{A5E08624-322B-496E-9437-666C5C0E26B0}" type="presParOf" srcId="{0752B668-F8EA-4EAC-9B2F-EC0FCAE46B9A}" destId="{009D4037-FF98-4F90-8F66-CE65E1E14E28}" srcOrd="2" destOrd="0" presId="urn:microsoft.com/office/officeart/2005/8/layout/list1"/>
    <dgm:cxn modelId="{B8169A04-07F2-4789-AB39-CE37938D7E55}" type="presParOf" srcId="{0752B668-F8EA-4EAC-9B2F-EC0FCAE46B9A}" destId="{17222EBC-B7EB-4A6D-8097-AF50B11548BF}" srcOrd="3" destOrd="0" presId="urn:microsoft.com/office/officeart/2005/8/layout/list1"/>
    <dgm:cxn modelId="{D4279BD2-60F0-4157-991E-1FEE9D520A26}" type="presParOf" srcId="{0752B668-F8EA-4EAC-9B2F-EC0FCAE46B9A}" destId="{D320A82E-D24F-4088-BE67-C74FD997A89E}" srcOrd="4" destOrd="0" presId="urn:microsoft.com/office/officeart/2005/8/layout/list1"/>
    <dgm:cxn modelId="{D131262E-1BE4-4961-AE13-C28FBA7DDF63}" type="presParOf" srcId="{D320A82E-D24F-4088-BE67-C74FD997A89E}" destId="{CE249299-4B3B-4A76-BDBB-575BA94BF17A}" srcOrd="0" destOrd="0" presId="urn:microsoft.com/office/officeart/2005/8/layout/list1"/>
    <dgm:cxn modelId="{E4A480A4-4CCF-4D31-BD7E-3BB37308FF32}" type="presParOf" srcId="{D320A82E-D24F-4088-BE67-C74FD997A89E}" destId="{91A66B6F-4C45-42EC-8B12-5E6BC5EA8849}" srcOrd="1" destOrd="0" presId="urn:microsoft.com/office/officeart/2005/8/layout/list1"/>
    <dgm:cxn modelId="{5F340A95-BD0F-4D4F-AF41-D09131F65A72}" type="presParOf" srcId="{0752B668-F8EA-4EAC-9B2F-EC0FCAE46B9A}" destId="{141AD82B-4CF4-40D5-830A-DB90F216A7A9}" srcOrd="5" destOrd="0" presId="urn:microsoft.com/office/officeart/2005/8/layout/list1"/>
    <dgm:cxn modelId="{E66B08F3-690B-4303-BF3D-38A723768AFF}" type="presParOf" srcId="{0752B668-F8EA-4EAC-9B2F-EC0FCAE46B9A}" destId="{5ED88D38-6847-42AD-BD9C-F28F6CAFB97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D4037-FF98-4F90-8F66-CE65E1E14E28}">
      <dsp:nvSpPr>
        <dsp:cNvPr id="0" name=""/>
        <dsp:cNvSpPr/>
      </dsp:nvSpPr>
      <dsp:spPr>
        <a:xfrm>
          <a:off x="0" y="1697215"/>
          <a:ext cx="8128000" cy="1849686"/>
        </a:xfrm>
        <a:prstGeom prst="rect">
          <a:avLst/>
        </a:prstGeom>
        <a:solidFill>
          <a:srgbClr val="F4F7FA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45D4C-0933-4144-A120-BFABF2B48D5D}">
      <dsp:nvSpPr>
        <dsp:cNvPr id="0" name=""/>
        <dsp:cNvSpPr/>
      </dsp:nvSpPr>
      <dsp:spPr>
        <a:xfrm>
          <a:off x="396873" y="1423325"/>
          <a:ext cx="5689600" cy="738000"/>
        </a:xfrm>
        <a:prstGeom prst="roundRect">
          <a:avLst/>
        </a:prstGeom>
        <a:solidFill>
          <a:srgbClr val="5EB2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5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Resources: www.projectteam.com/nps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432899" y="1459351"/>
        <a:ext cx="5617548" cy="665948"/>
      </dsp:txXfrm>
    </dsp:sp>
    <dsp:sp modelId="{5ED88D38-6847-42AD-BD9C-F28F6CAFB97A}">
      <dsp:nvSpPr>
        <dsp:cNvPr id="0" name=""/>
        <dsp:cNvSpPr/>
      </dsp:nvSpPr>
      <dsp:spPr>
        <a:xfrm>
          <a:off x="0" y="4095347"/>
          <a:ext cx="8128000" cy="1024890"/>
        </a:xfrm>
        <a:prstGeom prst="rect">
          <a:avLst/>
        </a:prstGeom>
        <a:solidFill>
          <a:srgbClr val="F4F7FA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66B6F-4C45-42EC-8B12-5E6BC5EA8849}">
      <dsp:nvSpPr>
        <dsp:cNvPr id="0" name=""/>
        <dsp:cNvSpPr/>
      </dsp:nvSpPr>
      <dsp:spPr>
        <a:xfrm>
          <a:off x="323852" y="3725624"/>
          <a:ext cx="5689600" cy="738000"/>
        </a:xfrm>
        <a:prstGeom prst="roundRect">
          <a:avLst/>
        </a:prstGeom>
        <a:solidFill>
          <a:srgbClr val="FFA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500" kern="1200" dirty="0">
              <a:solidFill>
                <a:schemeClr val="tx1"/>
              </a:solidFill>
            </a:rPr>
            <a:t>Help: </a:t>
          </a:r>
          <a:r>
            <a:rPr lang="en-US" sz="2500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support@projectteam.com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359878" y="3761650"/>
        <a:ext cx="561754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DB048-8AF8-48E6-B055-59475F5EF3F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C2C3-265B-49A7-89E8-FBBC79A5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0C2C3-265B-49A7-89E8-FBBC79A502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5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Works with Modern Browsers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Tablet, phone, computer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Log in through the web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John worked with NPS leadership to customize forms, fields, workflows.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Loretta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0C2C3-265B-49A7-89E8-FBBC79A502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9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may use both environments for awhile until existing projects are complete but going forward, all NPS projects will be in the government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0C2C3-265B-49A7-89E8-FBBC79A502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1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Log in using gov.projectteam.com.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Bookmark </a:t>
            </a:r>
            <a:r>
              <a:rPr lang="en-US"/>
              <a:t>the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0C2C3-265B-49A7-89E8-FBBC79A502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0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5815-614B-4F06-B4C6-552A74E92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C261F-3B78-42EA-B38B-B0E32B001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C8D8B-5000-4971-8D7A-E49BB2A1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A7FA1-0CAB-4C33-83FF-46A5CFAE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A98C0-F7DB-4A95-BA25-8A5C5DE77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5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2B63-C490-4CE7-A5EF-06547D78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EBF8A-AFBC-471B-9EC6-BA408827D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EFA7C-4AF0-4233-9EB8-E3AD5228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49D14-D2DE-4CDA-9FE3-FDC45A6A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4D4C2-CB54-4CFD-B1D8-0C5DA6A1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9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84C489-651C-4610-B0A6-864F3EFCC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3071B-D2EC-403B-B8EF-30099347B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ACA0D-B31D-40D7-97BB-3728E528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C9C16-691D-4F62-94F9-89A2FB09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C80FA-33C3-4F4A-96E3-A99F6333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9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45F7-EB63-41E5-8E18-3B964F8B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A581F-E804-4E65-B483-DCC4937D7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988F3-57CD-44A6-A568-7625B8A9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32796-C3D7-4618-B222-E3DC2B2D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D8ACA-FE49-4B4C-B85D-454C5533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CB72-811F-4289-AE43-8A72A64E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B9492-F910-4F32-A74E-21D0C05C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8C30A-CFDE-4417-B28A-31CD0F24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11AA6-CE4E-4E98-A792-B3A5706D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013A8-A52B-408E-A757-44B20843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5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0FC2-0877-4936-AFF4-03B92E3A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1FDA-10DD-43A4-B152-B426E42A1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78554-F58A-49FB-A14F-6815B63C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90F5C-17FA-4496-B75C-F7848C0F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CDD88-857D-412E-A812-0A205F38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569A5-E114-4D6A-8D13-9ABD20F6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958D-381B-44C0-A23A-48B096AE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78A45-B4B7-4A11-AA98-06E7F1E15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FEB2F-20F8-47EA-9B6F-E560FEFC4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0DE26-4306-4E23-9840-98D91CDE4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A4526-7088-4AC7-A09D-781467502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ED683-14BD-40BE-890A-74A9EA1F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6814D-163E-4927-A5AD-241FE0E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B75AA-483A-4130-B957-78A99DDA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6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B413-4EF3-4FE6-901E-2956BEC5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32E10-972D-4E4E-95EE-59BCCBB6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DEF55-9C3D-4F7E-A543-E0536FB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52F2A-6F31-4055-AFBF-70D045B1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7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2D74C-5D68-46E2-8126-72D13529D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2A095-2402-45D9-B369-4A61E2AB6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84FFB-80FB-4889-AC65-67CA4CF4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7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6548-580E-4401-8C40-983C3CA0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406A1-CB46-4A16-A632-189FE1E2D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FB1F8-02D7-48B7-A2BA-8E8E9C2B5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BB0B1-7AA5-48CB-9BEA-E822E45E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89EF8-5111-4FD9-BF31-C4FE34BD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711FB-B1E9-495B-9BE8-E8E5DB26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3535-B772-4A26-8E49-ADA4FB6C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B6232-5700-452A-B06D-EE7B64749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CAD0F-06DA-40BF-8573-067BBBC8B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CB3E1-8DF5-414B-BEA1-8B25D40D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9BD48-1363-4C26-8762-C181B24F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5BFBF-AB16-40B1-9A0D-C71740C0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71A406-5875-43B0-BD8A-FF080E3A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4BD10-2BF9-4E26-BA52-9F881131F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2B4F0-B261-4745-BC95-2C0FBE24D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3A21F-1926-4D7E-AD61-9E2431D2244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192CD-ED0F-4613-A734-6DB6EA57F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F68BF-FA16-44D5-B13C-ABD4F4018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ov.projectteam.com/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ov.projectteam.com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hyperlink" Target="http://www.projectteam.com/nps" TargetMode="External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s://gov.projectteam.com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C4F924-75DF-4022-989D-9F4EB1AA3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306"/>
            <a:ext cx="12192000" cy="617269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tile tx="0" ty="0" sx="100000" sy="100000" flip="y" algn="ctr"/>
          </a:blip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F1BC517-CDD4-405A-923B-6D72DD3C59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8256" y="2984348"/>
            <a:ext cx="8493754" cy="36009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1.0 Intro to ProjectTeam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</a:br>
            <a:r>
              <a:rPr lang="en-US" sz="2800" dirty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or the National Park Service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</a:b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  <a:t>December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2023 – February 2024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2E42DE-A96A-4E25-A402-879D96C8C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23" y="427837"/>
            <a:ext cx="2606635" cy="36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1E8C26-6C5C-43F3-DA98-DEB055798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08585"/>
            <a:ext cx="24479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1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Log In – NPS Environment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</a:br>
            <a:br>
              <a:rPr lang="en-US" sz="3200" b="1" dirty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38ADF-1E97-73CA-2E51-025DBF84CBEC}"/>
              </a:ext>
            </a:extLst>
          </p:cNvPr>
          <p:cNvSpPr txBox="1"/>
          <p:nvPr/>
        </p:nvSpPr>
        <p:spPr>
          <a:xfrm>
            <a:off x="1472476" y="2686456"/>
            <a:ext cx="9247048" cy="1485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en-US" sz="54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https://gov.projectteam.com</a:t>
            </a:r>
            <a:endParaRPr lang="en-US" sz="5400" kern="100" dirty="0">
              <a:solidFill>
                <a:schemeClr val="bg1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AEAD4C-2228-0D7B-832C-E2DEEB052B60}"/>
              </a:ext>
            </a:extLst>
          </p:cNvPr>
          <p:cNvSpPr txBox="1"/>
          <p:nvPr/>
        </p:nvSpPr>
        <p:spPr>
          <a:xfrm>
            <a:off x="4096406" y="3033900"/>
            <a:ext cx="1033462" cy="428625"/>
          </a:xfrm>
          <a:prstGeom prst="rect">
            <a:avLst/>
          </a:prstGeom>
          <a:solidFill>
            <a:srgbClr val="3C577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1091D-19A6-A91F-58FE-C4DEBD38D103}"/>
              </a:ext>
            </a:extLst>
          </p:cNvPr>
          <p:cNvSpPr txBox="1"/>
          <p:nvPr/>
        </p:nvSpPr>
        <p:spPr>
          <a:xfrm>
            <a:off x="4014787" y="3531873"/>
            <a:ext cx="1066800" cy="428625"/>
          </a:xfrm>
          <a:prstGeom prst="rect">
            <a:avLst/>
          </a:prstGeom>
          <a:solidFill>
            <a:srgbClr val="3C577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02FFDE-D26B-30E0-4ACF-B75D6DF04311}"/>
              </a:ext>
            </a:extLst>
          </p:cNvPr>
          <p:cNvSpPr txBox="1"/>
          <p:nvPr/>
        </p:nvSpPr>
        <p:spPr>
          <a:xfrm>
            <a:off x="4014787" y="2698174"/>
            <a:ext cx="1323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ndara Light" panose="020E0502030303020204" pitchFamily="34" charset="0"/>
              </a:rPr>
              <a:t>gov</a:t>
            </a:r>
          </a:p>
        </p:txBody>
      </p:sp>
    </p:spTree>
    <p:extLst>
      <p:ext uri="{BB962C8B-B14F-4D97-AF65-F5344CB8AC3E}">
        <p14:creationId xmlns:p14="http://schemas.microsoft.com/office/powerpoint/2010/main" val="243586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Important Links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92BE1D-D77D-634C-CDC8-1E6C902F7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29839"/>
              </p:ext>
            </p:extLst>
          </p:nvPr>
        </p:nvGraphicFramePr>
        <p:xfrm>
          <a:off x="1961218" y="9871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3E51F7-D46B-66C2-2D1D-731B34795FAE}"/>
              </a:ext>
            </a:extLst>
          </p:cNvPr>
          <p:cNvSpPr txBox="1"/>
          <p:nvPr/>
        </p:nvSpPr>
        <p:spPr>
          <a:xfrm>
            <a:off x="2820616" y="5598445"/>
            <a:ext cx="687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Opens a Support Ticket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6F45F-D8BE-CEA7-08F1-B47039D1908B}"/>
              </a:ext>
            </a:extLst>
          </p:cNvPr>
          <p:cNvSpPr txBox="1"/>
          <p:nvPr/>
        </p:nvSpPr>
        <p:spPr>
          <a:xfrm>
            <a:off x="2820617" y="3200221"/>
            <a:ext cx="6877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Recorded Webinar</a:t>
            </a:r>
          </a:p>
          <a:p>
            <a:r>
              <a:rPr lang="en-US" dirty="0">
                <a:solidFill>
                  <a:srgbClr val="333333"/>
                </a:solidFill>
              </a:rPr>
              <a:t>Slide Deck</a:t>
            </a:r>
          </a:p>
          <a:p>
            <a:r>
              <a:rPr lang="en-US" dirty="0">
                <a:solidFill>
                  <a:srgbClr val="333333"/>
                </a:solidFill>
              </a:rPr>
              <a:t>Quick Reference Guides</a:t>
            </a:r>
          </a:p>
          <a:p>
            <a:r>
              <a:rPr lang="en-US" dirty="0">
                <a:solidFill>
                  <a:srgbClr val="333333"/>
                </a:solidFill>
              </a:rPr>
              <a:t>Training Videos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6816F9-8C83-4235-88DE-4B4C5E979283}"/>
              </a:ext>
            </a:extLst>
          </p:cNvPr>
          <p:cNvGrpSpPr/>
          <p:nvPr/>
        </p:nvGrpSpPr>
        <p:grpSpPr>
          <a:xfrm>
            <a:off x="2361268" y="1146246"/>
            <a:ext cx="5689600" cy="856080"/>
            <a:chOff x="396873" y="1217563"/>
            <a:chExt cx="5689600" cy="856080"/>
          </a:xfrm>
          <a:noFill/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80EC127-746D-8400-0239-B5F0A5E70373}"/>
                </a:ext>
              </a:extLst>
            </p:cNvPr>
            <p:cNvSpPr/>
            <p:nvPr/>
          </p:nvSpPr>
          <p:spPr>
            <a:xfrm>
              <a:off x="396873" y="1217563"/>
              <a:ext cx="5689600" cy="856080"/>
            </a:xfrm>
            <a:prstGeom prst="roundRect">
              <a:avLst/>
            </a:prstGeom>
            <a:solidFill>
              <a:srgbClr val="82C11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8660C2D9-BF74-9BCD-E62D-F7FCFE2D4CC8}"/>
                </a:ext>
              </a:extLst>
            </p:cNvPr>
            <p:cNvSpPr txBox="1"/>
            <p:nvPr/>
          </p:nvSpPr>
          <p:spPr>
            <a:xfrm>
              <a:off x="480453" y="1259353"/>
              <a:ext cx="5606020" cy="7725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2500" kern="1200" dirty="0">
                  <a:solidFill>
                    <a:schemeClr val="tx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Login: gov.projectteam.com</a:t>
              </a:r>
              <a:endParaRPr lang="en-US" sz="25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1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3C5772"/>
            </a:gs>
            <a:gs pos="14000">
              <a:srgbClr val="3C5772"/>
            </a:gs>
            <a:gs pos="38000">
              <a:srgbClr val="7890B0"/>
            </a:gs>
            <a:gs pos="60000">
              <a:schemeClr val="accent1">
                <a:lumMod val="45000"/>
                <a:lumOff val="55000"/>
              </a:schemeClr>
            </a:gs>
            <a:gs pos="100000">
              <a:srgbClr val="FFFFFF"/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6">
            <a:extLst>
              <a:ext uri="{FF2B5EF4-FFF2-40B4-BE49-F238E27FC236}">
                <a16:creationId xmlns:a16="http://schemas.microsoft.com/office/drawing/2014/main" id="{66522B2A-0CB1-08D7-A91F-61C0E26D7BD5}"/>
              </a:ext>
            </a:extLst>
          </p:cNvPr>
          <p:cNvSpPr txBox="1">
            <a:spLocks/>
          </p:cNvSpPr>
          <p:nvPr/>
        </p:nvSpPr>
        <p:spPr>
          <a:xfrm>
            <a:off x="562063" y="131434"/>
            <a:ext cx="913561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  <a:t>Today’s Trainers</a:t>
            </a:r>
            <a:endParaRPr lang="en-US" sz="3200" b="1" dirty="0">
              <a:solidFill>
                <a:schemeClr val="bg1"/>
              </a:solidFill>
              <a:latin typeface="Rubik" pitchFamily="2" charset="-79"/>
              <a:ea typeface="+mn-ea"/>
              <a:cs typeface="Rubik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CAB52-9460-8944-197C-7033771E9D59}"/>
              </a:ext>
            </a:extLst>
          </p:cNvPr>
          <p:cNvSpPr txBox="1"/>
          <p:nvPr/>
        </p:nvSpPr>
        <p:spPr>
          <a:xfrm>
            <a:off x="1536680" y="4717200"/>
            <a:ext cx="4239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tabLst>
                <a:tab pos="4343400" algn="l"/>
                <a:tab pos="4743450" algn="l"/>
              </a:tabLst>
            </a:pPr>
            <a:r>
              <a:rPr lang="en-US" sz="2400" b="1" dirty="0">
                <a:latin typeface="Candara" panose="020E0502030303020204" pitchFamily="34" charset="0"/>
              </a:rPr>
              <a:t>John Bunch</a:t>
            </a:r>
          </a:p>
          <a:p>
            <a:pPr marL="228600" indent="0" algn="ctr">
              <a:lnSpc>
                <a:spcPct val="150000"/>
              </a:lnSpc>
              <a:tabLst>
                <a:tab pos="4343400" algn="l"/>
                <a:tab pos="4743450" algn="l"/>
              </a:tabLst>
            </a:pPr>
            <a:r>
              <a:rPr lang="en-US" sz="1700" dirty="0"/>
              <a:t>ProjectTeam Sr. Business Consultant</a:t>
            </a:r>
          </a:p>
          <a:p>
            <a:pPr marL="228600" indent="0" algn="ctr">
              <a:lnSpc>
                <a:spcPct val="150000"/>
              </a:lnSpc>
              <a:tabLst>
                <a:tab pos="4343400" algn="l"/>
                <a:tab pos="4743450" algn="l"/>
              </a:tabLst>
            </a:pPr>
            <a:r>
              <a:rPr lang="en-US" sz="1700" dirty="0"/>
              <a:t>NPS Configuration Lead</a:t>
            </a:r>
          </a:p>
          <a:p>
            <a:endParaRPr lang="en-US" dirty="0"/>
          </a:p>
        </p:txBody>
      </p:sp>
      <p:pic>
        <p:nvPicPr>
          <p:cNvPr id="12" name="Picture 11" descr="Picture of John Bunch ">
            <a:extLst>
              <a:ext uri="{FF2B5EF4-FFF2-40B4-BE49-F238E27FC236}">
                <a16:creationId xmlns:a16="http://schemas.microsoft.com/office/drawing/2014/main" id="{AD63F885-F429-B08B-2E47-E041C0813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19" y="1475302"/>
            <a:ext cx="2363094" cy="2984962"/>
          </a:xfrm>
          <a:prstGeom prst="rect">
            <a:avLst/>
          </a:prstGeom>
          <a:ln w="88900" cap="sq" cmpd="thickThin">
            <a:solidFill>
              <a:srgbClr val="3C577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Picture of Loretta Maine">
            <a:extLst>
              <a:ext uri="{FF2B5EF4-FFF2-40B4-BE49-F238E27FC236}">
                <a16:creationId xmlns:a16="http://schemas.microsoft.com/office/drawing/2014/main" id="{22BA80BA-5412-E0DD-2524-BF7B2855F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3071" r="14932" b="32345"/>
          <a:stretch/>
        </p:blipFill>
        <p:spPr>
          <a:xfrm>
            <a:off x="7628071" y="1475302"/>
            <a:ext cx="2339408" cy="2996561"/>
          </a:xfrm>
          <a:prstGeom prst="rect">
            <a:avLst/>
          </a:prstGeom>
          <a:ln w="88900" cap="sq" cmpd="thickThin">
            <a:solidFill>
              <a:srgbClr val="3C577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8E31D-D776-1CD8-CD38-6BB2B71D0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6653FE-051F-545A-A98E-53AED32CECFC}"/>
              </a:ext>
            </a:extLst>
          </p:cNvPr>
          <p:cNvSpPr txBox="1"/>
          <p:nvPr/>
        </p:nvSpPr>
        <p:spPr>
          <a:xfrm>
            <a:off x="6678214" y="4717200"/>
            <a:ext cx="4239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tabLst>
                <a:tab pos="4343400" algn="l"/>
                <a:tab pos="4743450" algn="l"/>
              </a:tabLst>
            </a:pPr>
            <a:r>
              <a:rPr lang="en-US" sz="2400" b="1" dirty="0">
                <a:latin typeface="Candara" panose="020E0502030303020204" pitchFamily="34" charset="0"/>
              </a:rPr>
              <a:t>Loretta Maine</a:t>
            </a:r>
          </a:p>
          <a:p>
            <a:pPr marL="228600" indent="0" algn="ctr">
              <a:lnSpc>
                <a:spcPct val="150000"/>
              </a:lnSpc>
              <a:tabLst>
                <a:tab pos="4343400" algn="l"/>
                <a:tab pos="4743450" algn="l"/>
              </a:tabLst>
            </a:pPr>
            <a:r>
              <a:rPr lang="en-US" sz="1700" dirty="0"/>
              <a:t>ProjectTeam Business Consultant</a:t>
            </a:r>
          </a:p>
          <a:p>
            <a:pPr marL="228600" indent="0" algn="ctr">
              <a:lnSpc>
                <a:spcPct val="150000"/>
              </a:lnSpc>
              <a:tabLst>
                <a:tab pos="4343400" algn="l"/>
                <a:tab pos="4743450" algn="l"/>
              </a:tabLst>
            </a:pPr>
            <a:r>
              <a:rPr lang="en-US" sz="1700" dirty="0"/>
              <a:t>NPS National Systems Administrator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0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3000">
              <a:srgbClr val="3C5772"/>
            </a:gs>
            <a:gs pos="14000">
              <a:srgbClr val="3C5772"/>
            </a:gs>
            <a:gs pos="38000">
              <a:srgbClr val="7890B0"/>
            </a:gs>
            <a:gs pos="60000">
              <a:schemeClr val="accent1">
                <a:lumMod val="45000"/>
                <a:lumOff val="55000"/>
              </a:schemeClr>
            </a:gs>
            <a:gs pos="100000">
              <a:srgbClr val="FFFFFF"/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6">
            <a:extLst>
              <a:ext uri="{FF2B5EF4-FFF2-40B4-BE49-F238E27FC236}">
                <a16:creationId xmlns:a16="http://schemas.microsoft.com/office/drawing/2014/main" id="{66522B2A-0CB1-08D7-A91F-61C0E26D7BD5}"/>
              </a:ext>
            </a:extLst>
          </p:cNvPr>
          <p:cNvSpPr txBox="1">
            <a:spLocks/>
          </p:cNvSpPr>
          <p:nvPr/>
        </p:nvSpPr>
        <p:spPr>
          <a:xfrm>
            <a:off x="562063" y="131434"/>
            <a:ext cx="913561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  <a:t>Today’s Trainers</a:t>
            </a:r>
            <a:endParaRPr lang="en-US" sz="3200" b="1" dirty="0">
              <a:solidFill>
                <a:schemeClr val="bg1"/>
              </a:solidFill>
              <a:latin typeface="Rubik" pitchFamily="2" charset="-79"/>
              <a:ea typeface="+mn-ea"/>
              <a:cs typeface="Rubik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CAB52-9460-8944-197C-7033771E9D59}"/>
              </a:ext>
            </a:extLst>
          </p:cNvPr>
          <p:cNvSpPr txBox="1"/>
          <p:nvPr/>
        </p:nvSpPr>
        <p:spPr>
          <a:xfrm>
            <a:off x="1536680" y="4717200"/>
            <a:ext cx="4239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tabLst>
                <a:tab pos="4343400" algn="l"/>
                <a:tab pos="4743450" algn="l"/>
              </a:tabLst>
            </a:pPr>
            <a:r>
              <a:rPr lang="en-US" sz="2400" b="1" dirty="0">
                <a:latin typeface="Candara" panose="020E0502030303020204" pitchFamily="34" charset="0"/>
              </a:rPr>
              <a:t>Brian Rothery</a:t>
            </a:r>
          </a:p>
          <a:p>
            <a:endParaRPr lang="en-US" dirty="0"/>
          </a:p>
        </p:txBody>
      </p:sp>
      <p:pic>
        <p:nvPicPr>
          <p:cNvPr id="15" name="Picture 14" descr="Picture of Loretta Maine">
            <a:extLst>
              <a:ext uri="{FF2B5EF4-FFF2-40B4-BE49-F238E27FC236}">
                <a16:creationId xmlns:a16="http://schemas.microsoft.com/office/drawing/2014/main" id="{22BA80BA-5412-E0DD-2524-BF7B2855F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3071" r="14932" b="32345"/>
          <a:stretch/>
        </p:blipFill>
        <p:spPr>
          <a:xfrm>
            <a:off x="7628071" y="1475302"/>
            <a:ext cx="2339408" cy="2996561"/>
          </a:xfrm>
          <a:prstGeom prst="rect">
            <a:avLst/>
          </a:prstGeom>
          <a:ln w="88900" cap="sq" cmpd="thickThin">
            <a:solidFill>
              <a:srgbClr val="3C577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8E31D-D776-1CD8-CD38-6BB2B71D0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6653FE-051F-545A-A98E-53AED32CECFC}"/>
              </a:ext>
            </a:extLst>
          </p:cNvPr>
          <p:cNvSpPr txBox="1"/>
          <p:nvPr/>
        </p:nvSpPr>
        <p:spPr>
          <a:xfrm>
            <a:off x="6678214" y="4717200"/>
            <a:ext cx="4239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tabLst>
                <a:tab pos="4343400" algn="l"/>
                <a:tab pos="4743450" algn="l"/>
              </a:tabLst>
            </a:pPr>
            <a:r>
              <a:rPr lang="en-US" sz="2400" b="1" dirty="0">
                <a:latin typeface="Candara" panose="020E0502030303020204" pitchFamily="34" charset="0"/>
              </a:rPr>
              <a:t>Loretta Maine</a:t>
            </a:r>
          </a:p>
          <a:p>
            <a:endParaRPr lang="en-US" dirty="0"/>
          </a:p>
        </p:txBody>
      </p:sp>
      <p:pic>
        <p:nvPicPr>
          <p:cNvPr id="7" name="Picture 6" descr="Picture of Loretta Maine">
            <a:extLst>
              <a:ext uri="{FF2B5EF4-FFF2-40B4-BE49-F238E27FC236}">
                <a16:creationId xmlns:a16="http://schemas.microsoft.com/office/drawing/2014/main" id="{D3E2D08D-7EE2-A482-133A-269C33384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3071" r="14932" b="32345"/>
          <a:stretch/>
        </p:blipFill>
        <p:spPr>
          <a:xfrm>
            <a:off x="2664961" y="1475302"/>
            <a:ext cx="2464907" cy="2996560"/>
          </a:xfrm>
          <a:prstGeom prst="rect">
            <a:avLst/>
          </a:prstGeom>
          <a:ln w="88900" cap="sq" cmpd="thickThin">
            <a:solidFill>
              <a:srgbClr val="3C577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97693CE7-2A14-B12E-8107-D473BAAFEA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/>
          <a:stretch/>
        </p:blipFill>
        <p:spPr>
          <a:xfrm>
            <a:off x="2671248" y="1475303"/>
            <a:ext cx="2452332" cy="29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0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7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4018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Housekeeping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620CFD-5EA8-8E57-E0CA-328D62EA2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23055"/>
              </p:ext>
            </p:extLst>
          </p:nvPr>
        </p:nvGraphicFramePr>
        <p:xfrm>
          <a:off x="1333499" y="987111"/>
          <a:ext cx="8924926" cy="5076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4926">
                  <a:extLst>
                    <a:ext uri="{9D8B030D-6E8A-4147-A177-3AD203B41FA5}">
                      <a16:colId xmlns:a16="http://schemas.microsoft.com/office/drawing/2014/main" val="2470554560"/>
                    </a:ext>
                  </a:extLst>
                </a:gridCol>
              </a:tblGrid>
              <a:tr h="1269207">
                <a:tc>
                  <a:txBody>
                    <a:bodyPr/>
                    <a:lstStyle/>
                    <a:p>
                      <a:pPr marL="400050" indent="0" algn="l">
                        <a:buFontTx/>
                        <a:buNone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          Session is being Recorded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1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779673"/>
                  </a:ext>
                </a:extLst>
              </a:tr>
              <a:tr h="126920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              Slides will be made Available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41408"/>
                  </a:ext>
                </a:extLst>
              </a:tr>
              <a:tr h="1269207">
                <a:tc>
                  <a:txBody>
                    <a:bodyPr/>
                    <a:lstStyle/>
                    <a:p>
                      <a:pPr marL="1543050" marR="0" lvl="0" indent="-154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1543050" algn="l"/>
                        </a:tabLst>
                        <a:defRPr/>
                      </a:pPr>
                      <a:r>
                        <a:rPr lang="en-US" sz="3600" dirty="0"/>
                        <a:t>               NPS Training Webpage:             </a:t>
                      </a:r>
                      <a:r>
                        <a:rPr lang="en-US" sz="3600" dirty="0">
                          <a:hlinkClick r:id="rId4"/>
                        </a:rPr>
                        <a:t>projectteam.com/NPS</a:t>
                      </a:r>
                      <a:endParaRPr lang="en-US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345927"/>
                  </a:ext>
                </a:extLst>
              </a:tr>
              <a:tr h="1269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  <a:defRPr/>
                      </a:pPr>
                      <a:r>
                        <a:rPr lang="en-US" sz="3600" dirty="0"/>
                        <a:t>               Enter Questions in the </a:t>
                      </a:r>
                      <a:r>
                        <a:rPr lang="en-US" sz="3600"/>
                        <a:t>Chat Box </a:t>
                      </a:r>
                      <a:endParaRPr lang="en-US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1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439883"/>
                  </a:ext>
                </a:extLst>
              </a:tr>
            </a:tbl>
          </a:graphicData>
        </a:graphic>
      </p:graphicFrame>
      <p:pic>
        <p:nvPicPr>
          <p:cNvPr id="30" name="Picture 29" descr="Duster with feather head and wooden handle">
            <a:extLst>
              <a:ext uri="{FF2B5EF4-FFF2-40B4-BE49-F238E27FC236}">
                <a16:creationId xmlns:a16="http://schemas.microsoft.com/office/drawing/2014/main" id="{5A3B7031-8C33-0CD9-8E7B-D0BF41B3959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77" y="1812726"/>
            <a:ext cx="2529492" cy="3232548"/>
          </a:xfrm>
          <a:prstGeom prst="ellipse">
            <a:avLst/>
          </a:prstGeom>
          <a:ln w="63500" cap="rnd">
            <a:solidFill>
              <a:srgbClr val="82C11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Graphic 31" descr="Security camera with solid fill">
            <a:extLst>
              <a:ext uri="{FF2B5EF4-FFF2-40B4-BE49-F238E27FC236}">
                <a16:creationId xmlns:a16="http://schemas.microsoft.com/office/drawing/2014/main" id="{EEE8741E-799B-A8E3-E130-94D535457F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6374" y="1190710"/>
            <a:ext cx="914400" cy="914400"/>
          </a:xfrm>
          <a:prstGeom prst="rect">
            <a:avLst/>
          </a:prstGeom>
        </p:spPr>
      </p:pic>
      <p:pic>
        <p:nvPicPr>
          <p:cNvPr id="36" name="Graphic 35" descr="Projector screen with solid fill">
            <a:extLst>
              <a:ext uri="{FF2B5EF4-FFF2-40B4-BE49-F238E27FC236}">
                <a16:creationId xmlns:a16="http://schemas.microsoft.com/office/drawing/2014/main" id="{7494818C-7127-C8FD-D717-8EA002C24C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6374" y="2411655"/>
            <a:ext cx="914400" cy="914400"/>
          </a:xfrm>
          <a:prstGeom prst="rect">
            <a:avLst/>
          </a:prstGeom>
        </p:spPr>
      </p:pic>
      <p:pic>
        <p:nvPicPr>
          <p:cNvPr id="2" name="Graphic 1" descr="Question Mark with solid fill">
            <a:extLst>
              <a:ext uri="{FF2B5EF4-FFF2-40B4-BE49-F238E27FC236}">
                <a16:creationId xmlns:a16="http://schemas.microsoft.com/office/drawing/2014/main" id="{335776ED-4BFC-287C-1484-81AB2232D9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76374" y="4956489"/>
            <a:ext cx="914400" cy="914400"/>
          </a:xfrm>
          <a:prstGeom prst="rect">
            <a:avLst/>
          </a:prstGeom>
        </p:spPr>
      </p:pic>
      <p:pic>
        <p:nvPicPr>
          <p:cNvPr id="7" name="Graphic 6" descr="Internet with solid fill">
            <a:extLst>
              <a:ext uri="{FF2B5EF4-FFF2-40B4-BE49-F238E27FC236}">
                <a16:creationId xmlns:a16="http://schemas.microsoft.com/office/drawing/2014/main" id="{56D4E0AF-D87B-D355-0B3D-E7BD482CD8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6374" y="36840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2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38ADF-1E97-73CA-2E51-025DBF84CBEC}"/>
              </a:ext>
            </a:extLst>
          </p:cNvPr>
          <p:cNvSpPr txBox="1"/>
          <p:nvPr/>
        </p:nvSpPr>
        <p:spPr>
          <a:xfrm>
            <a:off x="2133600" y="1224276"/>
            <a:ext cx="9247048" cy="5143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Overview of ProjectTeam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Loggin</a:t>
            </a:r>
            <a:r>
              <a:rPr lang="en-US" sz="2800" kern="100" dirty="0">
                <a:solidFill>
                  <a:schemeClr val="bg1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g In to ProjectTeam for NPS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My Page Navigation	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Project Home Page Navigation	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Anatomy of a Form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Questions?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	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Break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File Management 	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Photo Management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		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Running Reports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Questions?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2708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38ADF-1E97-73CA-2E51-025DBF84CBEC}"/>
              </a:ext>
            </a:extLst>
          </p:cNvPr>
          <p:cNvSpPr txBox="1"/>
          <p:nvPr/>
        </p:nvSpPr>
        <p:spPr>
          <a:xfrm>
            <a:off x="2133600" y="1090926"/>
            <a:ext cx="9247048" cy="4682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FFAF00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Anatomy of a Form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FFAF00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Log View 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FFAF00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Menu Options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FFAF00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Share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FFAF00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Details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FFAF00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Workflow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FFAF00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Attachments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FFAF00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Action Items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FFAF00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Activity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FFAF00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Reference Links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3763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38ADF-1E97-73CA-2E51-025DBF84CBEC}"/>
              </a:ext>
            </a:extLst>
          </p:cNvPr>
          <p:cNvSpPr txBox="1"/>
          <p:nvPr/>
        </p:nvSpPr>
        <p:spPr>
          <a:xfrm>
            <a:off x="2133600" y="1090926"/>
            <a:ext cx="9247048" cy="5143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Overview of ProjectTeam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Loggin</a:t>
            </a:r>
            <a:r>
              <a:rPr lang="en-US" sz="2800" kern="100" dirty="0">
                <a:solidFill>
                  <a:schemeClr val="bg1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g In to ProjectTeam for NPS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My Page Navigation	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Project Home Page Navigation	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Anatomy of a Form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Questions?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	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Break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File Management 	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Photo Management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		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Running Reports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bg1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Questions?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492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Overview of ProjectTeam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5348B4-2DE6-5FB3-CF61-87D6304D1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82567"/>
              </p:ext>
            </p:extLst>
          </p:nvPr>
        </p:nvGraphicFramePr>
        <p:xfrm>
          <a:off x="686707" y="1825702"/>
          <a:ext cx="10818585" cy="3807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717">
                  <a:extLst>
                    <a:ext uri="{9D8B030D-6E8A-4147-A177-3AD203B41FA5}">
                      <a16:colId xmlns:a16="http://schemas.microsoft.com/office/drawing/2014/main" val="1654867107"/>
                    </a:ext>
                  </a:extLst>
                </a:gridCol>
                <a:gridCol w="8654868">
                  <a:extLst>
                    <a:ext uri="{9D8B030D-6E8A-4147-A177-3AD203B41FA5}">
                      <a16:colId xmlns:a16="http://schemas.microsoft.com/office/drawing/2014/main" val="2470554560"/>
                    </a:ext>
                  </a:extLst>
                </a:gridCol>
              </a:tblGrid>
              <a:tr h="12692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Cloud-based</a:t>
                      </a:r>
                    </a:p>
                  </a:txBody>
                  <a:tcPr anchor="ctr">
                    <a:solidFill>
                      <a:srgbClr val="F4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41408"/>
                  </a:ext>
                </a:extLst>
              </a:tr>
              <a:tr h="12692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Customized for NPS</a:t>
                      </a:r>
                    </a:p>
                  </a:txBody>
                  <a:tcPr anchor="ctr">
                    <a:solidFill>
                      <a:srgbClr val="F4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345927"/>
                  </a:ext>
                </a:extLst>
              </a:tr>
              <a:tr h="12692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NPS Dedicated Support</a:t>
                      </a:r>
                    </a:p>
                  </a:txBody>
                  <a:tcPr anchor="ctr">
                    <a:solidFill>
                      <a:srgbClr val="F4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542850"/>
                  </a:ext>
                </a:extLst>
              </a:tr>
            </a:tbl>
          </a:graphicData>
        </a:graphic>
      </p:graphicFrame>
      <p:pic>
        <p:nvPicPr>
          <p:cNvPr id="15" name="Graphic 14" descr="Cloud outline">
            <a:extLst>
              <a:ext uri="{FF2B5EF4-FFF2-40B4-BE49-F238E27FC236}">
                <a16:creationId xmlns:a16="http://schemas.microsoft.com/office/drawing/2014/main" id="{1C185F9A-C20A-82EC-F241-857A386CF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0149" y="2131124"/>
            <a:ext cx="914400" cy="914400"/>
          </a:xfrm>
          <a:prstGeom prst="rect">
            <a:avLst/>
          </a:prstGeom>
        </p:spPr>
      </p:pic>
      <p:pic>
        <p:nvPicPr>
          <p:cNvPr id="19" name="Graphic 18" descr="Illustrator outline">
            <a:extLst>
              <a:ext uri="{FF2B5EF4-FFF2-40B4-BE49-F238E27FC236}">
                <a16:creationId xmlns:a16="http://schemas.microsoft.com/office/drawing/2014/main" id="{CF6B3739-D360-01CA-2645-57DA43CD3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0149" y="3272312"/>
            <a:ext cx="914400" cy="914400"/>
          </a:xfrm>
          <a:prstGeom prst="rect">
            <a:avLst/>
          </a:prstGeom>
        </p:spPr>
      </p:pic>
      <p:pic>
        <p:nvPicPr>
          <p:cNvPr id="23" name="Graphic 22" descr="Questions outline">
            <a:extLst>
              <a:ext uri="{FF2B5EF4-FFF2-40B4-BE49-F238E27FC236}">
                <a16:creationId xmlns:a16="http://schemas.microsoft.com/office/drawing/2014/main" id="{143B85B4-B922-DB91-0ECE-746753C84E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200149" y="4530234"/>
            <a:ext cx="9144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Log In – Commercial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 Environment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38ADF-1E97-73CA-2E51-025DBF84CBEC}"/>
              </a:ext>
            </a:extLst>
          </p:cNvPr>
          <p:cNvSpPr txBox="1"/>
          <p:nvPr/>
        </p:nvSpPr>
        <p:spPr>
          <a:xfrm>
            <a:off x="1472476" y="2686456"/>
            <a:ext cx="9247048" cy="1485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en-US" sz="54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https://app.projectteam.com</a:t>
            </a:r>
            <a:endParaRPr lang="en-US" sz="5400" kern="100" dirty="0">
              <a:solidFill>
                <a:schemeClr val="bg1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Graphic 10" descr="No sign outline">
            <a:extLst>
              <a:ext uri="{FF2B5EF4-FFF2-40B4-BE49-F238E27FC236}">
                <a16:creationId xmlns:a16="http://schemas.microsoft.com/office/drawing/2014/main" id="{2BEDEB55-C639-06D0-EDD7-2E7E52586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7187" y="28289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9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16280</TotalTime>
  <Words>322</Words>
  <Application>Microsoft Office PowerPoint</Application>
  <PresentationFormat>Widescreen</PresentationFormat>
  <Paragraphs>85</Paragraphs>
  <Slides>11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Candara Light</vt:lpstr>
      <vt:lpstr>Rubik</vt:lpstr>
      <vt:lpstr>Office Theme</vt:lpstr>
      <vt:lpstr>1.0 Intro to ProjectTeam for the National Park Service   December 2023 – February 2024 </vt:lpstr>
      <vt:lpstr>PowerPoint Presentation</vt:lpstr>
      <vt:lpstr>PowerPoint Presentation</vt:lpstr>
      <vt:lpstr>Housekeeping</vt:lpstr>
      <vt:lpstr>Agenda</vt:lpstr>
      <vt:lpstr>Agenda</vt:lpstr>
      <vt:lpstr>Agenda</vt:lpstr>
      <vt:lpstr>Overview of ProjectTeam</vt:lpstr>
      <vt:lpstr>Log In – Commercial Environment</vt:lpstr>
      <vt:lpstr>Log In – NPS Environment  </vt:lpstr>
      <vt:lpstr>Important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Witmer</dc:creator>
  <cp:lastModifiedBy>Loretta Maine</cp:lastModifiedBy>
  <cp:revision>33</cp:revision>
  <dcterms:created xsi:type="dcterms:W3CDTF">2021-11-17T19:03:43Z</dcterms:created>
  <dcterms:modified xsi:type="dcterms:W3CDTF">2023-12-12T15:30:05Z</dcterms:modified>
</cp:coreProperties>
</file>